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6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5143500" cx="9144000"/>
  <p:notesSz cx="6858000" cy="9144000"/>
  <p:embeddedFontLst>
    <p:embeddedFont>
      <p:font typeface="Roboto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6" name="Stanley Goldman"/>
  <p:cmAuthor clrIdx="1" id="1" initials="" lastIdx="3" name="Justin Dearing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AD337A9-50F4-4CFE-8A76-2D762D9E0348}">
  <a:tblStyle styleId="{8AD337A9-50F4-4CFE-8A76-2D762D9E034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regular.fntdata"/><Relationship Id="rId50" Type="http://schemas.openxmlformats.org/officeDocument/2006/relationships/slide" Target="slides/slide44.xml"/><Relationship Id="rId53" Type="http://schemas.openxmlformats.org/officeDocument/2006/relationships/font" Target="fonts/Roboto-italic.fntdata"/><Relationship Id="rId52" Type="http://schemas.openxmlformats.org/officeDocument/2006/relationships/font" Target="fonts/Robot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font" Target="fonts/Robo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9-05-11T17:43:39.365">
    <p:pos x="4156" y="0"/>
    <p:text>Do you have to use this picture? It begs the question "Who is your audience".</p:text>
  </p:cm>
  <p:cm authorId="1" idx="1" dt="2019-05-11T17:43:39.365">
    <p:pos x="4156" y="0"/>
    <p:text>Going to put a new one on for sure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2" dt="2019-05-11T17:42:44.720">
    <p:pos x="6000" y="0"/>
    <p:text>I see a period at the end of the first line and not on the second, it drives an OCD person nuts.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3" dt="2019-05-11T17:43:03.847">
    <p:pos x="6000" y="0"/>
    <p:text>And then you do it again, the OCD person is in a full blown rage at this point.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4" dt="2019-05-11T17:48:25.819">
    <p:pos x="6000" y="0"/>
    <p:text>Are there presentation notes? I know you are intending to present this live, but in the event that you are just sharing this there needs to be a bit more information on screen.</p:text>
  </p:cm>
  <p:cm authorId="1" idx="2" dt="2019-05-11T17:48:25.819">
    <p:pos x="6000" y="0"/>
    <p:text>So this is a combination of I will present this Tuesday to a user group, with some more powershell for Cert Stuff, and I will give this deck to a hiring manager as a documentation sample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5" dt="2019-05-11T17:45:24.681">
    <p:pos x="6000" y="0"/>
    <p:text>This slide is a little bit better, but the comedy overtakes the content a little bit. The content needs to be a little bit clearer.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6" dt="2019-05-11T18:46:11.616">
    <p:pos x="6000" y="0"/>
    <p:text>Is `Indic` a thing?</p:text>
  </p:cm>
  <p:cm authorId="1" idx="3" dt="2019-05-11T18:46:11.616">
    <p:pos x="6000" y="0"/>
    <p:text>Wikipedia says yes. The alphbet of indian languages like sanscrit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sdn.microsoft.com/en-us/library/mt732057.aspx" TargetMode="External"/><Relationship Id="rId3" Type="http://schemas.openxmlformats.org/officeDocument/2006/relationships/hyperlink" Target="https://blogs.technet.microsoft.com/dataplatforminsider/2016/06/30/sql-powershell-july-2016-update/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microsoft/msphpsq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75fe7ed00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75fe7ed00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75fe7ed00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75fe7ed00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75fe7ed00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75fe7ed00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f54dcc0d8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f54dcc0d8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57dcb16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57dcb16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49369b0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349369b0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a1a8e2bc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a1a8e2bc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a1a8e2bc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a1a8e2bc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a1a8e2bc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a1a8e2bc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a1a8e2bc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a1a8e2bc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349369b01_0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349369b0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a1a8e2bc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a1a8e2bc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a1a8e2bc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a1a8e2bc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a1a8e2bc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a1a8e2bc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35153ba86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35153ba86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Copy-Pasta here: </a:t>
            </a:r>
            <a:r>
              <a:rPr lang="en" sz="1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2"/>
              </a:rPr>
              <a:t>https://msdn.microsoft.com/en-us/library/mt732057.aspx</a:t>
            </a:r>
            <a:endParaRPr sz="1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Color commentary </a:t>
            </a:r>
            <a:r>
              <a:rPr lang="en" sz="1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https://blogs.technet.microsoft.com/dataplatforminsider/2016/06/30/sql-powershell-july-2016-update/</a:t>
            </a:r>
            <a:endParaRPr sz="1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a1a8e2bc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a1a8e2bc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75fe7ed00_3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75fe7ed00_3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57dcb163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57dcb163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349369b01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349369b01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5153ba86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35153ba86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Its important to add param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349369b01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349369b01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349369b0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349369b0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349369b01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349369b01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75fe7ed00_3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75fe7ed00_3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349369b01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349369b01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35153ba8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35153ba8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minutes of research into where emoticons were taught me it would take several hours of research to refine my knowledge of Unicode. Emoticons are stored in blocks 1F600–1F64. 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35153ba8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35153ba8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35153ba86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35153ba86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discovered this because I was parsing the US Census county level FIPS data in python in a way that assumed text was limited to the first 128 characters of the ASCII table. 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35153ba8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35153ba8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f54dcc0d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f54dcc0d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f54dcc0d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f54dcc0d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f54dcc0d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f54dcc0d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49369b0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349369b0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f54dcc0d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f54dcc0d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575fe7ed0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575fe7ed0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75fe7ed00_3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75fe7ed00_3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35153ba86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35153ba86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349369b0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349369b0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f54dcc0d8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f54dcc0d8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349369b01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349369b0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5153ba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35153ba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f54dcc0d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f54dcc0d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349369b01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349369b01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links: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SQL Client Downloads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Always Encrypted 6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System.Data.SqlClient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PHP Driver on Github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https://github.com/microsoft/msphpsql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twitter.com/zippy1981?lang=en" TargetMode="External"/><Relationship Id="rId4" Type="http://schemas.openxmlformats.org/officeDocument/2006/relationships/hyperlink" Target="mailto:zippy1981@gmail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justdaveinfo.wordpress.com/2015/10/15/always-on-encrypted-generating-certificates-and-column-encryption-key-encrypted_value/" TargetMode="External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Relationship Id="rId4" Type="http://schemas.openxmlformats.org/officeDocument/2006/relationships/image" Target="../media/image24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2.xml"/></Relationships>
</file>

<file path=ppt/slides/_rels/slide30.xml.rels><?xml version="1.0" encoding="UTF-8" standalone="yes"?><Relationships xmlns="http://schemas.openxmlformats.org/package/2006/relationships"><Relationship Id="rId20" Type="http://schemas.openxmlformats.org/officeDocument/2006/relationships/hyperlink" Target="https://en.wiktionary.org/wiki/printed" TargetMode="External"/><Relationship Id="rId22" Type="http://schemas.openxmlformats.org/officeDocument/2006/relationships/hyperlink" Target="https://en.wiktionary.org/wiki/order" TargetMode="External"/><Relationship Id="rId21" Type="http://schemas.openxmlformats.org/officeDocument/2006/relationships/hyperlink" Target="https://en.wiktionary.org/wiki/page" TargetMode="External"/><Relationship Id="rId24" Type="http://schemas.openxmlformats.org/officeDocument/2006/relationships/hyperlink" Target="https://en.wiktionary.org/wiki/binding" TargetMode="External"/><Relationship Id="rId23" Type="http://schemas.openxmlformats.org/officeDocument/2006/relationships/hyperlink" Target="https://en.wiktionary.org/wiki/copy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en.wiktionary.org/wiki/collates#English" TargetMode="External"/><Relationship Id="rId4" Type="http://schemas.openxmlformats.org/officeDocument/2006/relationships/hyperlink" Target="https://en.wiktionary.org/wiki/collating#English" TargetMode="External"/><Relationship Id="rId9" Type="http://schemas.openxmlformats.org/officeDocument/2006/relationships/hyperlink" Target="https://en.wiktionary.org/wiki/document" TargetMode="External"/><Relationship Id="rId25" Type="http://schemas.openxmlformats.org/officeDocument/2006/relationships/hyperlink" Target="https://en.wiktionary.org/wiki/collate" TargetMode="External"/><Relationship Id="rId5" Type="http://schemas.openxmlformats.org/officeDocument/2006/relationships/hyperlink" Target="https://en.wiktionary.org/wiki/collated#English" TargetMode="External"/><Relationship Id="rId6" Type="http://schemas.openxmlformats.org/officeDocument/2006/relationships/hyperlink" Target="https://en.wiktionary.org/wiki/Appendix:Glossary#transitive" TargetMode="External"/><Relationship Id="rId7" Type="http://schemas.openxmlformats.org/officeDocument/2006/relationships/hyperlink" Target="https://en.wiktionary.org/wiki/examine" TargetMode="External"/><Relationship Id="rId8" Type="http://schemas.openxmlformats.org/officeDocument/2006/relationships/hyperlink" Target="https://en.wiktionary.org/wiki/diverse" TargetMode="External"/><Relationship Id="rId11" Type="http://schemas.openxmlformats.org/officeDocument/2006/relationships/hyperlink" Target="https://en.wiktionary.org/wiki/discover" TargetMode="External"/><Relationship Id="rId10" Type="http://schemas.openxmlformats.org/officeDocument/2006/relationships/hyperlink" Target="https://en.wiktionary.org/wiki/et_cetera" TargetMode="External"/><Relationship Id="rId13" Type="http://schemas.openxmlformats.org/officeDocument/2006/relationships/hyperlink" Target="https://en.wiktionary.org/wiki/difference" TargetMode="External"/><Relationship Id="rId12" Type="http://schemas.openxmlformats.org/officeDocument/2006/relationships/hyperlink" Target="https://en.wiktionary.org/wiki/similarity" TargetMode="External"/><Relationship Id="rId15" Type="http://schemas.openxmlformats.org/officeDocument/2006/relationships/hyperlink" Target="https://en.wiktionary.org/wiki/assemble" TargetMode="External"/><Relationship Id="rId14" Type="http://schemas.openxmlformats.org/officeDocument/2006/relationships/hyperlink" Target="https://en.wiktionary.org/wiki/Appendix:Glossary#transitive" TargetMode="External"/><Relationship Id="rId17" Type="http://schemas.openxmlformats.org/officeDocument/2006/relationships/hyperlink" Target="https://en.wiktionary.org/wiki/sequence" TargetMode="External"/><Relationship Id="rId16" Type="http://schemas.openxmlformats.org/officeDocument/2006/relationships/hyperlink" Target="https://en.wiktionary.org/wiki/logical" TargetMode="External"/><Relationship Id="rId19" Type="http://schemas.openxmlformats.org/officeDocument/2006/relationships/hyperlink" Target="https://en.wiktionary.org/wiki/sort" TargetMode="External"/><Relationship Id="rId18" Type="http://schemas.openxmlformats.org/officeDocument/2006/relationships/hyperlink" Target="https://en.wiktionary.org/wiki/Appendix:Glossary#transitive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comments" Target="../comments/comment6.xml"/><Relationship Id="rId4" Type="http://schemas.openxmlformats.org/officeDocument/2006/relationships/image" Target="../media/image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3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9.gif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hyperlink" Target="mailto:zippy1981@gmail.com" TargetMode="External"/><Relationship Id="rId4" Type="http://schemas.openxmlformats.org/officeDocument/2006/relationships/hyperlink" Target="https://github.com/sqlcollaborative/AlwaysEncryptedSample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4.xml"/><Relationship Id="rId4" Type="http://schemas.openxmlformats.org/officeDocument/2006/relationships/image" Target="../media/image23.png"/><Relationship Id="rId5" Type="http://schemas.openxmlformats.org/officeDocument/2006/relationships/image" Target="../media/image25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5.xml"/><Relationship Id="rId4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microsoft.com/en-us/download/details.aspx?id=11774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Introduction to Always Encrypted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311700" y="2834125"/>
            <a:ext cx="8520600" cy="16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Justin Dearing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Twitter: </a:t>
            </a:r>
            <a:r>
              <a:rPr lang="en" u="sng">
                <a:solidFill>
                  <a:schemeClr val="hlink"/>
                </a:solidFill>
                <a:hlinkClick r:id="rId3"/>
              </a:rPr>
              <a:t>@zippy1981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zippy1981@gmail.com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4222850" y="988175"/>
            <a:ext cx="3933600" cy="31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the speaker say self signed certificate???</a:t>
            </a:r>
            <a:endParaRPr/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988176"/>
            <a:ext cx="4222850" cy="3167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1489475" y="3144925"/>
            <a:ext cx="4597500" cy="13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the chain of trust?</a:t>
            </a:r>
            <a:endParaRPr/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086975" cy="314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Cert Verification Performed by the Drivers</a:t>
            </a:r>
            <a:endParaRPr/>
          </a:p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drivers do not verify the chain of trust.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drivers do not even check the encryption expiration date.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Keys and Certs</a:t>
            </a:r>
            <a:endParaRPr/>
          </a:p>
        </p:txBody>
      </p:sp>
      <p:graphicFrame>
        <p:nvGraphicFramePr>
          <p:cNvPr id="166" name="Google Shape;166;p25"/>
          <p:cNvGraphicFramePr/>
          <p:nvPr/>
        </p:nvGraphicFramePr>
        <p:xfrm>
          <a:off x="313950" y="1288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{8AD337A9-50F4-4CFE-8A76-2D762D9E0348}</a:tableStyleId>
              </a:tblPr>
              <a:tblGrid>
                <a:gridCol w="4258050"/>
                <a:gridCol w="4258050"/>
              </a:tblGrid>
              <a:tr h="631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Certificate with Private Key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Stored in the User or Computer Certificate Store </a:t>
                      </a:r>
                      <a:r>
                        <a:rPr lang="en" sz="1800">
                          <a:solidFill>
                            <a:srgbClr val="FF0000"/>
                          </a:solidFill>
                        </a:rPr>
                        <a:t>Never on the SQL Server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31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Column Master Key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SQL Server Metadata object pointing to the URI of the certificate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10114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Column Encryption Key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Encrypted Copy of One or Two Certificate private keys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230550" y="101349"/>
            <a:ext cx="82296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Certificate generation</a:t>
            </a:r>
            <a:endParaRPr/>
          </a:p>
        </p:txBody>
      </p:sp>
      <p:sp>
        <p:nvSpPr>
          <p:cNvPr id="172" name="Google Shape;172;p26"/>
          <p:cNvSpPr txBox="1"/>
          <p:nvPr>
            <p:ph idx="1" type="body"/>
          </p:nvPr>
        </p:nvSpPr>
        <p:spPr>
          <a:xfrm>
            <a:off x="457200" y="1313575"/>
            <a:ext cx="8229600" cy="3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$MasterKeyDNSName = 'CN=Always Encrypted Sample Cert'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ert = New-SelfSignedCertificate `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	-Subject $MasterKeyDNSName `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	-CertStoreLocation Cert:\</a:t>
            </a:r>
            <a:r>
              <a:rPr lang="en" sz="20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CurrentUser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\My `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	-KeyExportPolicy Exportable `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	-Type DocumentEncryptionCert `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	-KeyUsage DataEncipherment `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	-KeySpec KeyExchange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73" name="Google Shape;173;p26"/>
          <p:cNvGrpSpPr/>
          <p:nvPr/>
        </p:nvGrpSpPr>
        <p:grpSpPr>
          <a:xfrm>
            <a:off x="5597750" y="2900950"/>
            <a:ext cx="2982528" cy="1350594"/>
            <a:chOff x="5704275" y="1208950"/>
            <a:chExt cx="2982528" cy="1350594"/>
          </a:xfrm>
        </p:grpSpPr>
        <p:sp>
          <p:nvSpPr>
            <p:cNvPr id="174" name="Google Shape;174;p26"/>
            <p:cNvSpPr/>
            <p:nvPr/>
          </p:nvSpPr>
          <p:spPr>
            <a:xfrm>
              <a:off x="5704275" y="1208950"/>
              <a:ext cx="2982528" cy="1350594"/>
            </a:xfrm>
            <a:prstGeom prst="irregularSeal1">
              <a:avLst/>
            </a:prstGeom>
            <a:solidFill>
              <a:srgbClr val="FFFF00"/>
            </a:solidFill>
            <a:ln cap="flat" cmpd="sng" w="952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6"/>
            <p:cNvSpPr txBox="1"/>
            <p:nvPr/>
          </p:nvSpPr>
          <p:spPr>
            <a:xfrm>
              <a:off x="6285641" y="1658050"/>
              <a:ext cx="1819800" cy="45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0000"/>
                  </a:solidFill>
                  <a:latin typeface="Impact"/>
                  <a:ea typeface="Impact"/>
                  <a:cs typeface="Impact"/>
                  <a:sym typeface="Impact"/>
                </a:rPr>
                <a:t>NEW-ISH SYNTAX</a:t>
              </a:r>
              <a:endParaRPr sz="18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230550" y="101350"/>
            <a:ext cx="8229600" cy="7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Old Syntax</a:t>
            </a:r>
            <a:endParaRPr/>
          </a:p>
        </p:txBody>
      </p:sp>
      <p:sp>
        <p:nvSpPr>
          <p:cNvPr id="181" name="Google Shape;181;p27"/>
          <p:cNvSpPr txBox="1"/>
          <p:nvPr>
            <p:ph idx="1" type="body"/>
          </p:nvPr>
        </p:nvSpPr>
        <p:spPr>
          <a:xfrm flipH="1">
            <a:off x="230675" y="765600"/>
            <a:ext cx="7157400" cy="40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$cert = New-SelfSignedCertificate `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	</a:t>
            </a:r>
            <a:r>
              <a:rPr lang="en" sz="1800"/>
              <a:t>-</a:t>
            </a:r>
            <a:r>
              <a:rPr lang="en"/>
              <a:t>DnsName</a:t>
            </a:r>
            <a:r>
              <a:rPr lang="en" sz="1800"/>
              <a:t> $MasterKeyDNSName `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	-CertStoreLocation Cert:\CurrentUser\My `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	-Provider 'Microsoft Strong Cryptographic Provider' `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	-KeyUsage KeyEncipherment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	-TextExtension @(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		"2.5.29.37={text}1.3.6.1.5.5.8.2.2,1.3.6.1.4.1.311.10.3.11"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	)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https://justdaveinfo.wordpress.com/2015/10/15/always-on-encrypted-generating-certificates-and-column-encryption-key-encrypted_value/</a:t>
            </a:r>
            <a:endParaRPr sz="1000"/>
          </a:p>
        </p:txBody>
      </p:sp>
      <p:cxnSp>
        <p:nvCxnSpPr>
          <p:cNvPr id="182" name="Google Shape;182;p27"/>
          <p:cNvCxnSpPr/>
          <p:nvPr/>
        </p:nvCxnSpPr>
        <p:spPr>
          <a:xfrm>
            <a:off x="230550" y="833775"/>
            <a:ext cx="7067100" cy="3993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27"/>
          <p:cNvCxnSpPr/>
          <p:nvPr/>
        </p:nvCxnSpPr>
        <p:spPr>
          <a:xfrm flipH="1" rot="10800000">
            <a:off x="320710" y="833675"/>
            <a:ext cx="7067100" cy="3993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84" name="Google Shape;18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7650" y="2051700"/>
            <a:ext cx="1846350" cy="18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230550" y="101349"/>
            <a:ext cx="82296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Removing Certs</a:t>
            </a:r>
            <a:endParaRPr/>
          </a:p>
        </p:txBody>
      </p:sp>
      <p:sp>
        <p:nvSpPr>
          <p:cNvPr id="190" name="Google Shape;190;p28"/>
          <p:cNvSpPr txBox="1"/>
          <p:nvPr>
            <p:ph idx="1" type="body"/>
          </p:nvPr>
        </p:nvSpPr>
        <p:spPr>
          <a:xfrm>
            <a:off x="457200" y="1313575"/>
            <a:ext cx="8229600" cy="3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By Subject (non-unique descriptive name)</a:t>
            </a:r>
            <a:endParaRPr sz="200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2000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ChildItem</a:t>
            </a: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Cert</a:t>
            </a:r>
            <a:r>
              <a:rPr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\CurrentUser\My </a:t>
            </a:r>
            <a:r>
              <a:rPr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|</a:t>
            </a: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2000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subject </a:t>
            </a:r>
            <a:r>
              <a:rPr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eq $MasterKeyDNSName </a:t>
            </a:r>
            <a:r>
              <a:rPr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|</a:t>
            </a: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Remove</a:t>
            </a:r>
            <a:r>
              <a:rPr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2000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Item</a:t>
            </a:r>
            <a:endParaRPr sz="2000">
              <a:solidFill>
                <a:srgbClr val="800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By thumbprint (unique identifier in the certificate store)</a:t>
            </a:r>
            <a:endParaRPr sz="200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Remove</a:t>
            </a:r>
            <a:r>
              <a:rPr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2000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Item</a:t>
            </a: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"Cert:\CurrentUser\My\$($Cert.ThumbPrint)"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230550" y="101349"/>
            <a:ext cx="82296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Exporting Certs</a:t>
            </a:r>
            <a:endParaRPr/>
          </a:p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457200" y="1313575"/>
            <a:ext cx="8229600" cy="3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On the machine with the cert</a:t>
            </a:r>
            <a:endParaRPr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$Password 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Web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Security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Membership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]::</a:t>
            </a:r>
            <a:r>
              <a:rPr lang="en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GeneratePassword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|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ConvertTo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SecureString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AsPlainText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Force</a:t>
            </a:r>
            <a:endParaRPr>
              <a:solidFill>
                <a:srgbClr val="800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PfxCertificate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CertStoreLocation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Cert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\CurrentUser\My 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FilePath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"$($MasterKeySQLName).pfx"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Password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$Password</a:t>
            </a:r>
            <a:endParaRPr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230550" y="101349"/>
            <a:ext cx="82296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Copying the cert over</a:t>
            </a:r>
            <a:endParaRPr/>
          </a:p>
        </p:txBody>
      </p:sp>
      <p:sp>
        <p:nvSpPr>
          <p:cNvPr id="202" name="Google Shape;202;p30"/>
          <p:cNvSpPr txBox="1"/>
          <p:nvPr>
            <p:ph idx="1" type="body"/>
          </p:nvPr>
        </p:nvSpPr>
        <p:spPr>
          <a:xfrm>
            <a:off x="457200" y="1313575"/>
            <a:ext cx="8229600" cy="3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Transfer the PFX via whatever protocol or methodology makes sense.</a:t>
            </a:r>
            <a:endParaRPr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Also create a remote session to the destination machine</a:t>
            </a:r>
            <a:endParaRPr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/>
          <p:nvPr>
            <p:ph type="title"/>
          </p:nvPr>
        </p:nvSpPr>
        <p:spPr>
          <a:xfrm>
            <a:off x="230550" y="101349"/>
            <a:ext cx="82296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Importing Certs</a:t>
            </a:r>
            <a:endParaRPr/>
          </a:p>
        </p:txBody>
      </p:sp>
      <p:sp>
        <p:nvSpPr>
          <p:cNvPr id="208" name="Google Shape;208;p31"/>
          <p:cNvSpPr txBox="1"/>
          <p:nvPr>
            <p:ph idx="1" type="body"/>
          </p:nvPr>
        </p:nvSpPr>
        <p:spPr>
          <a:xfrm>
            <a:off x="457200" y="1313575"/>
            <a:ext cx="8229600" cy="3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On the destination machine we run the import command.</a:t>
            </a:r>
            <a:endParaRPr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Invoke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Command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ComputerName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$Destination 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ScriptBlock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PfxCertificate</a:t>
            </a:r>
            <a:endParaRPr>
              <a:solidFill>
                <a:srgbClr val="800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CertStoreLocation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Cert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\CurrentUser\My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FilePath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"$($MasterKeySQLName).pfx"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Password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Using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Password </a:t>
            </a:r>
            <a:r>
              <a:rPr lang="en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$Using: resolves to local scope in a remote session</a:t>
            </a:r>
            <a:endParaRPr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Remove-Item </a:t>
            </a: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"$($MasterKeySQLName).pfx"</a:t>
            </a:r>
            <a:endParaRPr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Remove-Item </a:t>
            </a: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"$($MasterKeySQLName).pfx"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$Password.Clear() </a:t>
            </a:r>
            <a:r>
              <a:rPr lang="en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We don’t need this anymore.</a:t>
            </a:r>
            <a:endParaRPr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/>
        </p:nvSpPr>
        <p:spPr>
          <a:xfrm>
            <a:off x="160400" y="823400"/>
            <a:ext cx="3325500" cy="23847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Been coding lately in: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C#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PowerShell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Terraform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TypeScript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T-SQL</a:t>
            </a:r>
            <a:endParaRPr/>
          </a:p>
        </p:txBody>
      </p:sp>
      <p:pic>
        <p:nvPicPr>
          <p:cNvPr id="92" name="Google Shape;92;p14"/>
          <p:cNvPicPr preferRelativeResize="0"/>
          <p:nvPr/>
        </p:nvPicPr>
        <p:blipFill rotWithShape="1">
          <a:blip r:embed="rId4">
            <a:alphaModFix/>
          </a:blip>
          <a:srcRect b="0" l="13578" r="40095" t="0"/>
          <a:stretch/>
        </p:blipFill>
        <p:spPr>
          <a:xfrm>
            <a:off x="6599000" y="0"/>
            <a:ext cx="2545001" cy="3089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/>
          <p:nvPr/>
        </p:nvSpPr>
        <p:spPr>
          <a:xfrm>
            <a:off x="10700" y="32075"/>
            <a:ext cx="38604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Facts about Justin Dearing</a:t>
            </a:r>
            <a:endParaRPr sz="2400"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5900" y="3089525"/>
            <a:ext cx="5649141" cy="1630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ofile for Justin Dearing at Stack Overflow, Q&amp;A for professional and enthusiast programmers" id="95" name="Google Shape;95;p14" title="profile for Justin Dearing at Stack Overflow, Q&amp;A for professional and enthusiast programmer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0400" y="3208100"/>
            <a:ext cx="2423100" cy="6756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ofile for Justin Dearing at Database Administrators Stack Exchange, Q&amp;A for database professionals who wish to improve their database skills and learn from others in the community" id="96" name="Google Shape;96;p14" title="profile for Justin Dearing at Database Administrators Stack Exchange, Q&amp;A for database professionals who wish to improve their database skills and learn from others in the community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0400" y="3883775"/>
            <a:ext cx="2423100" cy="675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>
            <p:ph type="title"/>
          </p:nvPr>
        </p:nvSpPr>
        <p:spPr>
          <a:xfrm>
            <a:off x="230550" y="101349"/>
            <a:ext cx="82296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Importing Certs On Azure Web App</a:t>
            </a:r>
            <a:endParaRPr/>
          </a:p>
        </p:txBody>
      </p:sp>
      <p:sp>
        <p:nvSpPr>
          <p:cNvPr id="214" name="Google Shape;214;p32"/>
          <p:cNvSpPr txBox="1"/>
          <p:nvPr>
            <p:ph idx="1" type="body"/>
          </p:nvPr>
        </p:nvSpPr>
        <p:spPr>
          <a:xfrm>
            <a:off x="457200" y="1313575"/>
            <a:ext cx="8229600" cy="3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az login is an exercise left to the reader</a:t>
            </a:r>
            <a:endParaRPr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az webapp config ssl upload `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--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resource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group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AlwaysEncryptedSample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`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--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"AlwaysEncryptedWeb"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`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--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certificate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file 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\AlwaysEncryptedSampleCMK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pfx `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--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certificate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password </a:t>
            </a: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$Password"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type="title"/>
          </p:nvPr>
        </p:nvSpPr>
        <p:spPr>
          <a:xfrm>
            <a:off x="230550" y="101349"/>
            <a:ext cx="82296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Object Time</a:t>
            </a:r>
            <a:endParaRPr/>
          </a:p>
        </p:txBody>
      </p:sp>
      <p:sp>
        <p:nvSpPr>
          <p:cNvPr id="220" name="Google Shape;220;p33"/>
          <p:cNvSpPr txBox="1"/>
          <p:nvPr>
            <p:ph idx="1" type="body"/>
          </p:nvPr>
        </p:nvSpPr>
        <p:spPr>
          <a:xfrm>
            <a:off x="457200" y="1313575"/>
            <a:ext cx="8229600" cy="3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Lets update our sql server module</a:t>
            </a:r>
            <a:endParaRPr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Install-Module sqlserver -AllowClobber -Scope CurrentUser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Import-Module sqlserver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# If we are writing a script</a:t>
            </a:r>
            <a:endParaRPr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Requires </a:t>
            </a:r>
            <a:r>
              <a:rPr lang="en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-Modules</a:t>
            </a:r>
            <a:r>
              <a:rPr lang="en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sqlserver</a:t>
            </a:r>
            <a:endParaRPr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type="title"/>
          </p:nvPr>
        </p:nvSpPr>
        <p:spPr>
          <a:xfrm>
            <a:off x="230550" y="101349"/>
            <a:ext cx="82296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the CMK and CEK</a:t>
            </a:r>
            <a:endParaRPr/>
          </a:p>
        </p:txBody>
      </p:sp>
      <p:sp>
        <p:nvSpPr>
          <p:cNvPr id="226" name="Google Shape;226;p34"/>
          <p:cNvSpPr txBox="1"/>
          <p:nvPr>
            <p:ph idx="1" type="body"/>
          </p:nvPr>
        </p:nvSpPr>
        <p:spPr>
          <a:xfrm>
            <a:off x="457200" y="1313575"/>
            <a:ext cx="8229600" cy="3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Database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Get-SqlDatabase 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ConnectionString 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ConnectionString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cmkSettings 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New-SqlCertificateStoreColumnMasterKeySettings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Database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| New-SqlColumnMasterKey `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MasterKeySQLName `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ColumnMasterKeySettings 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cmkSettings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CertificateStoreLocation </a:t>
            </a: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"CurrentUser"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Thumbprint 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Cert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Thumbprint		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Database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| New-SqlColumnEncryptionKey 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ColumnMasterKey 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MasterKeySQLName 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'Logging'</a:t>
            </a:r>
            <a:endParaRPr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the CMK and CEK deep dive</a:t>
            </a:r>
            <a:endParaRPr/>
          </a:p>
        </p:txBody>
      </p:sp>
      <p:sp>
        <p:nvSpPr>
          <p:cNvPr id="232" name="Google Shape;232;p3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Copy-Pasta PowerShell from here</a:t>
            </a:r>
            <a:endParaRPr/>
          </a:p>
        </p:txBody>
      </p:sp>
      <p:sp>
        <p:nvSpPr>
          <p:cNvPr id="233" name="Google Shape;233;p3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Color Commentary</a:t>
            </a:r>
            <a:endParaRPr/>
          </a:p>
        </p:txBody>
      </p:sp>
      <p:pic>
        <p:nvPicPr>
          <p:cNvPr id="234" name="Google Shape;23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1743075"/>
            <a:ext cx="2825900" cy="28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743075"/>
            <a:ext cx="2825900" cy="282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/>
          <p:nvPr>
            <p:ph type="title"/>
          </p:nvPr>
        </p:nvSpPr>
        <p:spPr>
          <a:xfrm>
            <a:off x="230550" y="101349"/>
            <a:ext cx="82296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Encrypting Columns</a:t>
            </a:r>
            <a:endParaRPr/>
          </a:p>
        </p:txBody>
      </p:sp>
      <p:sp>
        <p:nvSpPr>
          <p:cNvPr id="241" name="Google Shape;241;p36"/>
          <p:cNvSpPr txBox="1"/>
          <p:nvPr>
            <p:ph idx="1" type="body"/>
          </p:nvPr>
        </p:nvSpPr>
        <p:spPr>
          <a:xfrm>
            <a:off x="457200" y="1313575"/>
            <a:ext cx="8229600" cy="3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LogSchema 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'Logging'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; $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encryptionChanges 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@()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encryptionChanges 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+=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New-SqlColumnEncryptionSettings `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-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ColumnName </a:t>
            </a: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"$($LogSchema).Log.User"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`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-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EncryptionType Deterministic `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EncryptionKey 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LogColumnKeyName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encryptionChanges 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+=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New-SqlColumnEncryptionSettings `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-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ColumnName </a:t>
            </a: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"$($LogSchema).Log.ClientIP"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`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-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EncryptionType Deterministic `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-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EncryptionKey 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LogColumnKeyName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Database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|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Set-SqlColumnEncryption `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ColumnEncryptionSettings 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encryptionChanges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Examining CMKs and CEKs with System Views</a:t>
            </a:r>
            <a:endParaRPr/>
          </a:p>
        </p:txBody>
      </p:sp>
      <p:sp>
        <p:nvSpPr>
          <p:cNvPr id="247" name="Google Shape;247;p3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SELECT * FROM sys.column_master_keys;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SELECT k.*, encrypted_value, encryption_algorithm_name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FROM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sys.column_encryption_keys k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INNER JOIN sys.column_encryption_key_values kv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ON k.column_encryption_key_id=kv.column_encryption_key_id;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rotation and Azure Key Vault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Porting considerations</a:t>
            </a:r>
            <a:endParaRPr/>
          </a:p>
        </p:txBody>
      </p:sp>
      <p:sp>
        <p:nvSpPr>
          <p:cNvPr id="258" name="Google Shape;258;p3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800"/>
              <a:buChar char="●"/>
            </a:pPr>
            <a:r>
              <a:rPr lang="en">
                <a:solidFill>
                  <a:srgbClr val="00FF00"/>
                </a:solidFill>
              </a:rPr>
              <a:t>Entity Framework: you should be golden.</a:t>
            </a:r>
            <a:endParaRPr>
              <a:solidFill>
                <a:srgbClr val="00FF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800"/>
              <a:buChar char="●"/>
            </a:pPr>
            <a:r>
              <a:rPr lang="en">
                <a:solidFill>
                  <a:srgbClr val="00FF00"/>
                </a:solidFill>
              </a:rPr>
              <a:t>Parameterized queries: also golden</a:t>
            </a:r>
            <a:endParaRPr>
              <a:solidFill>
                <a:srgbClr val="00FF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String concatenation: BAD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Char char="●"/>
            </a:pPr>
            <a:r>
              <a:rPr lang="en">
                <a:solidFill>
                  <a:srgbClr val="F1C232"/>
                </a:solidFill>
              </a:rPr>
              <a:t>Encrypting Columns used as query filters (WHERE, HAVING, ON etc), potentially problemsome. 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259" name="Google Shape;25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3150" y="2973213"/>
            <a:ext cx="6343650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                 cmd.CommandText = "UPDATE [Authentication].[AspNetUsers] SET [SSN] = </a:t>
            </a:r>
            <a:r>
              <a:rPr lang="en">
                <a:solidFill>
                  <a:srgbClr val="000000"/>
                </a:solidFill>
                <a:highlight>
                  <a:srgbClr val="FF9900"/>
                </a:highlight>
              </a:rPr>
              <a:t>@SSN</a:t>
            </a:r>
            <a:r>
              <a:rPr lang="en">
                <a:solidFill>
                  <a:srgbClr val="000000"/>
                </a:solidFill>
              </a:rPr>
              <a:t> WHERE Id = </a:t>
            </a:r>
            <a:r>
              <a:rPr lang="en">
                <a:solidFill>
                  <a:srgbClr val="000000"/>
                </a:solidFill>
                <a:highlight>
                  <a:srgbClr val="FF9900"/>
                </a:highlight>
              </a:rPr>
              <a:t>@Id;</a:t>
            </a:r>
            <a:r>
              <a:rPr lang="en">
                <a:solidFill>
                  <a:srgbClr val="000000"/>
                </a:solidFill>
              </a:rPr>
              <a:t>";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highlight>
                  <a:srgbClr val="FFFF00"/>
                </a:highlight>
              </a:rPr>
              <a:t>                cmd.Parameters.Add("@SSN",SqlDbType.VarChar, 11);</a:t>
            </a:r>
            <a:endParaRPr>
              <a:solidFill>
                <a:srgbClr val="000000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highlight>
                  <a:srgbClr val="FFFF00"/>
                </a:highlight>
              </a:rPr>
              <a:t>                cmd.Parameters["@SSN"].Value = ssn;</a:t>
            </a:r>
            <a:endParaRPr>
              <a:solidFill>
                <a:srgbClr val="000000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                cmd.Parameters.AddWithValue("@Id", User.Identity.GetUserId());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                cmd.ExecuteNonQuery();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65" name="Google Shape;265;p4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Paramaterize Queries .NET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Porting caveats</a:t>
            </a:r>
            <a:endParaRPr/>
          </a:p>
        </p:txBody>
      </p:sp>
      <p:sp>
        <p:nvSpPr>
          <p:cNvPr id="271" name="Google Shape;271;p4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Less forgiveness about casting between VARCHAR and NVARCHAR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DETERMINISTIC vs RANDOM encryption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RANDOM more secure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DETERMINISTIC sortable and indexable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Must use binary collation.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Always Encrypted?</a:t>
            </a:r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Encryption at rest and in transit for specific columns.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Introduced in SQL Server 2016 RTM Enterprise Edition.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Available in</a:t>
            </a:r>
            <a:r>
              <a:rPr lang="en">
                <a:solidFill>
                  <a:srgbClr val="FF0000"/>
                </a:solidFill>
              </a:rPr>
              <a:t> all SKUs as of 2016 SP1.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collation?</a:t>
            </a:r>
            <a:endParaRPr/>
          </a:p>
        </p:txBody>
      </p:sp>
      <p:sp>
        <p:nvSpPr>
          <p:cNvPr id="277" name="Google Shape;277;p42"/>
          <p:cNvSpPr txBox="1"/>
          <p:nvPr>
            <p:ph idx="1" type="body"/>
          </p:nvPr>
        </p:nvSpPr>
        <p:spPr>
          <a:xfrm>
            <a:off x="457200" y="11239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52525"/>
                </a:solidFill>
                <a:highlight>
                  <a:srgbClr val="FFFFFF"/>
                </a:highlight>
              </a:rPr>
              <a:t>collate</a:t>
            </a:r>
            <a:r>
              <a:rPr lang="en" sz="1600">
                <a:solidFill>
                  <a:srgbClr val="252525"/>
                </a:solidFill>
                <a:highlight>
                  <a:srgbClr val="FFFFFF"/>
                </a:highlight>
              </a:rPr>
              <a:t> ‎(</a:t>
            </a:r>
            <a:r>
              <a:rPr i="1" lang="en" sz="1600">
                <a:solidFill>
                  <a:srgbClr val="252525"/>
                </a:solidFill>
                <a:highlight>
                  <a:srgbClr val="FFFFFF"/>
                </a:highlight>
              </a:rPr>
              <a:t>third-person singular simple present</a:t>
            </a:r>
            <a:r>
              <a:rPr lang="en" sz="1600">
                <a:solidFill>
                  <a:srgbClr val="252525"/>
                </a:solidFill>
                <a:highlight>
                  <a:srgbClr val="FFFFFF"/>
                </a:highlight>
              </a:rPr>
              <a:t> </a:t>
            </a:r>
            <a:r>
              <a:rPr b="1" lang="en" sz="16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collates</a:t>
            </a:r>
            <a:r>
              <a:rPr lang="en" sz="1600">
                <a:solidFill>
                  <a:srgbClr val="252525"/>
                </a:solidFill>
                <a:highlight>
                  <a:srgbClr val="FFFFFF"/>
                </a:highlight>
              </a:rPr>
              <a:t>, </a:t>
            </a:r>
            <a:r>
              <a:rPr i="1" lang="en" sz="1600">
                <a:solidFill>
                  <a:srgbClr val="252525"/>
                </a:solidFill>
                <a:highlight>
                  <a:srgbClr val="FFFFFF"/>
                </a:highlight>
              </a:rPr>
              <a:t>present participle</a:t>
            </a:r>
            <a:r>
              <a:rPr lang="en" sz="1600">
                <a:solidFill>
                  <a:srgbClr val="252525"/>
                </a:solidFill>
                <a:highlight>
                  <a:srgbClr val="FFFFFF"/>
                </a:highlight>
              </a:rPr>
              <a:t> </a:t>
            </a:r>
            <a:r>
              <a:rPr b="1" lang="en" sz="16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collating</a:t>
            </a:r>
            <a:r>
              <a:rPr lang="en" sz="1600">
                <a:solidFill>
                  <a:srgbClr val="252525"/>
                </a:solidFill>
                <a:highlight>
                  <a:srgbClr val="FFFFFF"/>
                </a:highlight>
              </a:rPr>
              <a:t>, </a:t>
            </a:r>
            <a:r>
              <a:rPr i="1" lang="en" sz="1600">
                <a:solidFill>
                  <a:srgbClr val="252525"/>
                </a:solidFill>
                <a:highlight>
                  <a:srgbClr val="FFFFFF"/>
                </a:highlight>
              </a:rPr>
              <a:t>simple past and past participle</a:t>
            </a:r>
            <a:r>
              <a:rPr lang="en" sz="1600">
                <a:solidFill>
                  <a:srgbClr val="252525"/>
                </a:solidFill>
                <a:highlight>
                  <a:srgbClr val="FFFFFF"/>
                </a:highlight>
              </a:rPr>
              <a:t> </a:t>
            </a:r>
            <a:r>
              <a:rPr b="1" lang="en" sz="16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5"/>
              </a:rPr>
              <a:t>collated</a:t>
            </a:r>
            <a:r>
              <a:rPr lang="en" sz="1600">
                <a:solidFill>
                  <a:srgbClr val="252525"/>
                </a:solidFill>
                <a:highlight>
                  <a:srgbClr val="FFFFFF"/>
                </a:highlight>
              </a:rPr>
              <a:t>)</a:t>
            </a:r>
            <a:endParaRPr sz="1600">
              <a:solidFill>
                <a:srgbClr val="252525"/>
              </a:solidFill>
              <a:highlight>
                <a:srgbClr val="FFFFFF"/>
              </a:highlight>
            </a:endParaRPr>
          </a:p>
          <a:p>
            <a:pPr indent="-330200" lvl="0" marL="901700" rtl="0" algn="l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Clr>
                <a:srgbClr val="252525"/>
              </a:buClr>
              <a:buSzPts val="1600"/>
              <a:buAutoNum type="arabicPeriod"/>
            </a:pPr>
            <a:r>
              <a:rPr lang="en" sz="1600">
                <a:solidFill>
                  <a:srgbClr val="252525"/>
                </a:solidFill>
                <a:highlight>
                  <a:srgbClr val="FFFFFF"/>
                </a:highlight>
              </a:rPr>
              <a:t>(</a:t>
            </a:r>
            <a:r>
              <a:rPr i="1" lang="en" sz="16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6"/>
              </a:rPr>
              <a:t>transitive</a:t>
            </a:r>
            <a:r>
              <a:rPr lang="en" sz="1600">
                <a:solidFill>
                  <a:srgbClr val="252525"/>
                </a:solidFill>
                <a:highlight>
                  <a:srgbClr val="FFFFFF"/>
                </a:highlight>
              </a:rPr>
              <a:t>) To </a:t>
            </a:r>
            <a:r>
              <a:rPr lang="en" sz="16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7"/>
              </a:rPr>
              <a:t>examine</a:t>
            </a:r>
            <a:r>
              <a:rPr lang="en" sz="1600">
                <a:solidFill>
                  <a:srgbClr val="252525"/>
                </a:solidFill>
                <a:highlight>
                  <a:srgbClr val="FFFFFF"/>
                </a:highlight>
              </a:rPr>
              <a:t> </a:t>
            </a:r>
            <a:r>
              <a:rPr lang="en" sz="16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8"/>
              </a:rPr>
              <a:t>diverse</a:t>
            </a:r>
            <a:r>
              <a:rPr lang="en" sz="1600">
                <a:solidFill>
                  <a:srgbClr val="252525"/>
                </a:solidFill>
                <a:highlight>
                  <a:srgbClr val="FFFFFF"/>
                </a:highlight>
              </a:rPr>
              <a:t> </a:t>
            </a:r>
            <a:r>
              <a:rPr lang="en" sz="16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9"/>
              </a:rPr>
              <a:t>documents</a:t>
            </a:r>
            <a:r>
              <a:rPr lang="en" sz="1600">
                <a:solidFill>
                  <a:srgbClr val="252525"/>
                </a:solidFill>
                <a:highlight>
                  <a:srgbClr val="FFFFFF"/>
                </a:highlight>
              </a:rPr>
              <a:t> </a:t>
            </a:r>
            <a:r>
              <a:rPr lang="en" sz="16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0"/>
              </a:rPr>
              <a:t>et cetera</a:t>
            </a:r>
            <a:r>
              <a:rPr lang="en" sz="1600">
                <a:solidFill>
                  <a:srgbClr val="252525"/>
                </a:solidFill>
                <a:highlight>
                  <a:srgbClr val="FFFFFF"/>
                </a:highlight>
              </a:rPr>
              <a:t> to </a:t>
            </a:r>
            <a:r>
              <a:rPr lang="en" sz="1600">
                <a:solidFill>
                  <a:srgbClr val="0B0080"/>
                </a:solidFill>
                <a:highlight>
                  <a:srgbClr val="FFFF00"/>
                </a:highlight>
                <a:uFill>
                  <a:noFill/>
                </a:uFill>
                <a:hlinkClick r:id="rId11"/>
              </a:rPr>
              <a:t>discover</a:t>
            </a:r>
            <a:r>
              <a:rPr lang="en" sz="1600">
                <a:solidFill>
                  <a:srgbClr val="252525"/>
                </a:solidFill>
                <a:highlight>
                  <a:srgbClr val="FFFF00"/>
                </a:highlight>
              </a:rPr>
              <a:t> </a:t>
            </a:r>
            <a:r>
              <a:rPr lang="en" sz="1600">
                <a:solidFill>
                  <a:srgbClr val="0B0080"/>
                </a:solidFill>
                <a:highlight>
                  <a:srgbClr val="FFFF00"/>
                </a:highlight>
                <a:uFill>
                  <a:noFill/>
                </a:uFill>
                <a:hlinkClick r:id="rId12"/>
              </a:rPr>
              <a:t>similarities</a:t>
            </a:r>
            <a:r>
              <a:rPr lang="en" sz="1600">
                <a:solidFill>
                  <a:srgbClr val="252525"/>
                </a:solidFill>
                <a:highlight>
                  <a:srgbClr val="FFFF00"/>
                </a:highlight>
              </a:rPr>
              <a:t> and </a:t>
            </a:r>
            <a:r>
              <a:rPr lang="en" sz="1600">
                <a:solidFill>
                  <a:srgbClr val="0B0080"/>
                </a:solidFill>
                <a:highlight>
                  <a:srgbClr val="FFFF00"/>
                </a:highlight>
                <a:uFill>
                  <a:noFill/>
                </a:uFill>
                <a:hlinkClick r:id="rId13"/>
              </a:rPr>
              <a:t>differences</a:t>
            </a:r>
            <a:r>
              <a:rPr lang="en" sz="1600">
                <a:solidFill>
                  <a:srgbClr val="252525"/>
                </a:solidFill>
                <a:highlight>
                  <a:srgbClr val="FFFF00"/>
                </a:highlight>
              </a:rPr>
              <a:t>.</a:t>
            </a:r>
            <a:r>
              <a:rPr lang="en" sz="1600">
                <a:solidFill>
                  <a:srgbClr val="252525"/>
                </a:solidFill>
                <a:highlight>
                  <a:srgbClr val="FFFFFF"/>
                </a:highlight>
              </a:rPr>
              <a:t> </a:t>
            </a:r>
            <a:endParaRPr i="1" sz="1600">
              <a:solidFill>
                <a:srgbClr val="252525"/>
              </a:solidFill>
              <a:highlight>
                <a:srgbClr val="FFFFFF"/>
              </a:highlight>
            </a:endParaRPr>
          </a:p>
          <a:p>
            <a:pPr indent="-330200" lvl="0" marL="901700" rtl="0" algn="l">
              <a:lnSpc>
                <a:spcPct val="160000"/>
              </a:lnSpc>
              <a:spcBef>
                <a:spcPts val="300"/>
              </a:spcBef>
              <a:spcAft>
                <a:spcPts val="0"/>
              </a:spcAft>
              <a:buClr>
                <a:srgbClr val="252525"/>
              </a:buClr>
              <a:buSzPts val="1600"/>
              <a:buAutoNum type="arabicPeriod"/>
            </a:pPr>
            <a:r>
              <a:rPr lang="en" sz="1600">
                <a:solidFill>
                  <a:srgbClr val="252525"/>
                </a:solidFill>
                <a:highlight>
                  <a:srgbClr val="FFFFFF"/>
                </a:highlight>
              </a:rPr>
              <a:t>(</a:t>
            </a:r>
            <a:r>
              <a:rPr i="1" lang="en" sz="16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4"/>
              </a:rPr>
              <a:t>transitive</a:t>
            </a:r>
            <a:r>
              <a:rPr lang="en" sz="1600">
                <a:solidFill>
                  <a:srgbClr val="252525"/>
                </a:solidFill>
                <a:highlight>
                  <a:srgbClr val="FFFFFF"/>
                </a:highlight>
              </a:rPr>
              <a:t>) To </a:t>
            </a:r>
            <a:r>
              <a:rPr lang="en" sz="16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5"/>
              </a:rPr>
              <a:t>assemble</a:t>
            </a:r>
            <a:r>
              <a:rPr lang="en" sz="1600">
                <a:solidFill>
                  <a:srgbClr val="252525"/>
                </a:solidFill>
                <a:highlight>
                  <a:srgbClr val="FFFFFF"/>
                </a:highlight>
              </a:rPr>
              <a:t> something in a </a:t>
            </a:r>
            <a:r>
              <a:rPr lang="en" sz="16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6"/>
              </a:rPr>
              <a:t>logical</a:t>
            </a:r>
            <a:r>
              <a:rPr lang="en" sz="1600">
                <a:solidFill>
                  <a:srgbClr val="252525"/>
                </a:solidFill>
                <a:highlight>
                  <a:srgbClr val="FFFFFF"/>
                </a:highlight>
              </a:rPr>
              <a:t> </a:t>
            </a:r>
            <a:r>
              <a:rPr lang="en" sz="16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7"/>
              </a:rPr>
              <a:t>sequence</a:t>
            </a:r>
            <a:r>
              <a:rPr lang="en" sz="1600">
                <a:solidFill>
                  <a:srgbClr val="252525"/>
                </a:solidFill>
                <a:highlight>
                  <a:srgbClr val="FFFFFF"/>
                </a:highlight>
              </a:rPr>
              <a:t>.</a:t>
            </a:r>
            <a:endParaRPr sz="1600">
              <a:solidFill>
                <a:srgbClr val="252525"/>
              </a:solidFill>
              <a:highlight>
                <a:srgbClr val="FFFFFF"/>
              </a:highlight>
            </a:endParaRPr>
          </a:p>
          <a:p>
            <a:pPr indent="-330200" lvl="0" marL="901700" rtl="0" algn="l">
              <a:lnSpc>
                <a:spcPct val="160000"/>
              </a:lnSpc>
              <a:spcBef>
                <a:spcPts val="300"/>
              </a:spcBef>
              <a:spcAft>
                <a:spcPts val="0"/>
              </a:spcAft>
              <a:buClr>
                <a:srgbClr val="252525"/>
              </a:buClr>
              <a:buSzPts val="1600"/>
              <a:buAutoNum type="arabicPeriod"/>
            </a:pPr>
            <a:r>
              <a:rPr lang="en" sz="1600">
                <a:solidFill>
                  <a:srgbClr val="252525"/>
                </a:solidFill>
                <a:highlight>
                  <a:srgbClr val="FFFFFF"/>
                </a:highlight>
              </a:rPr>
              <a:t>(</a:t>
            </a:r>
            <a:r>
              <a:rPr i="1" lang="en" sz="16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8"/>
              </a:rPr>
              <a:t>transitive</a:t>
            </a:r>
            <a:r>
              <a:rPr lang="en" sz="1600">
                <a:solidFill>
                  <a:srgbClr val="252525"/>
                </a:solidFill>
                <a:highlight>
                  <a:srgbClr val="FFFFFF"/>
                </a:highlight>
              </a:rPr>
              <a:t>) To </a:t>
            </a:r>
            <a:r>
              <a:rPr lang="en" sz="1600">
                <a:solidFill>
                  <a:srgbClr val="000000"/>
                </a:solidFill>
                <a:highlight>
                  <a:srgbClr val="FFFF00"/>
                </a:highlight>
                <a:uFill>
                  <a:noFill/>
                </a:uFill>
                <a:hlinkClick r:id="rId19"/>
              </a:rPr>
              <a:t>sort</a:t>
            </a:r>
            <a:r>
              <a:rPr lang="en" sz="1600">
                <a:solidFill>
                  <a:srgbClr val="000000"/>
                </a:solidFill>
                <a:highlight>
                  <a:srgbClr val="FFFF00"/>
                </a:highlight>
              </a:rPr>
              <a:t> </a:t>
            </a:r>
            <a:r>
              <a:rPr lang="en" sz="1600">
                <a:solidFill>
                  <a:srgbClr val="252525"/>
                </a:solidFill>
                <a:highlight>
                  <a:srgbClr val="FFFFFF"/>
                </a:highlight>
              </a:rPr>
              <a:t>multiple copies </a:t>
            </a:r>
            <a:r>
              <a:rPr lang="en" sz="1600" strike="sngStrike">
                <a:solidFill>
                  <a:srgbClr val="252525"/>
                </a:solidFill>
                <a:highlight>
                  <a:srgbClr val="FFFFFF"/>
                </a:highlight>
              </a:rPr>
              <a:t>of </a:t>
            </a:r>
            <a:r>
              <a:rPr lang="en" sz="1600" strike="sngStrike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20"/>
              </a:rPr>
              <a:t>printed</a:t>
            </a:r>
            <a:r>
              <a:rPr lang="en" sz="1600" strike="sngStrike">
                <a:solidFill>
                  <a:srgbClr val="252525"/>
                </a:solidFill>
                <a:highlight>
                  <a:srgbClr val="FFFFFF"/>
                </a:highlight>
              </a:rPr>
              <a:t> documents</a:t>
            </a:r>
            <a:r>
              <a:rPr lang="en" sz="1600">
                <a:solidFill>
                  <a:srgbClr val="252525"/>
                </a:solidFill>
                <a:highlight>
                  <a:srgbClr val="FFFFFF"/>
                </a:highlight>
              </a:rPr>
              <a:t> into </a:t>
            </a:r>
            <a:r>
              <a:rPr lang="en" sz="1600">
                <a:solidFill>
                  <a:srgbClr val="252525"/>
                </a:solidFill>
                <a:highlight>
                  <a:srgbClr val="FFFF00"/>
                </a:highlight>
              </a:rPr>
              <a:t>sequences of individual </a:t>
            </a:r>
            <a:r>
              <a:rPr lang="en" sz="1600" strike="sngStrike">
                <a:solidFill>
                  <a:srgbClr val="0B0080"/>
                </a:solidFill>
                <a:uFill>
                  <a:noFill/>
                </a:uFill>
                <a:hlinkClick r:id="rId21"/>
              </a:rPr>
              <a:t>page</a:t>
            </a:r>
            <a:r>
              <a:rPr lang="en" sz="1600" strike="sngStrike">
                <a:solidFill>
                  <a:srgbClr val="252525"/>
                </a:solidFill>
              </a:rPr>
              <a:t> </a:t>
            </a:r>
            <a:r>
              <a:rPr lang="en" sz="1600">
                <a:solidFill>
                  <a:srgbClr val="0B0080"/>
                </a:solidFill>
                <a:highlight>
                  <a:srgbClr val="FFFF00"/>
                </a:highlight>
                <a:uFill>
                  <a:noFill/>
                </a:uFill>
                <a:hlinkClick r:id="rId22"/>
              </a:rPr>
              <a:t>order</a:t>
            </a:r>
            <a:r>
              <a:rPr lang="en" sz="1600">
                <a:solidFill>
                  <a:srgbClr val="252525"/>
                </a:solidFill>
                <a:highlight>
                  <a:srgbClr val="FFFFFF"/>
                </a:highlight>
              </a:rPr>
              <a:t>, one sequence for each </a:t>
            </a:r>
            <a:r>
              <a:rPr lang="en" sz="16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23"/>
              </a:rPr>
              <a:t>copy</a:t>
            </a:r>
            <a:r>
              <a:rPr lang="en" sz="1600">
                <a:solidFill>
                  <a:srgbClr val="252525"/>
                </a:solidFill>
                <a:highlight>
                  <a:srgbClr val="FFFFFF"/>
                </a:highlight>
              </a:rPr>
              <a:t>, especially before </a:t>
            </a:r>
            <a:r>
              <a:rPr lang="en" sz="16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24"/>
              </a:rPr>
              <a:t>binding</a:t>
            </a:r>
            <a:r>
              <a:rPr lang="en" sz="1600">
                <a:solidFill>
                  <a:srgbClr val="252525"/>
                </a:solidFill>
                <a:highlight>
                  <a:srgbClr val="FFFFFF"/>
                </a:highlight>
              </a:rPr>
              <a:t>.</a:t>
            </a:r>
            <a:endParaRPr sz="1600">
              <a:solidFill>
                <a:srgbClr val="25252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60000"/>
              </a:lnSpc>
              <a:spcBef>
                <a:spcPts val="300"/>
              </a:spcBef>
              <a:spcAft>
                <a:spcPts val="100"/>
              </a:spcAft>
              <a:buNone/>
            </a:pPr>
            <a:r>
              <a:rPr lang="en" sz="1600" u="sng">
                <a:solidFill>
                  <a:schemeClr val="hlink"/>
                </a:solidFill>
                <a:highlight>
                  <a:srgbClr val="FFFFFF"/>
                </a:highlight>
                <a:hlinkClick r:id="rId25"/>
              </a:rPr>
              <a:t>https://en.wiktionary.org/wiki/collate</a:t>
            </a:r>
            <a:endParaRPr sz="1600">
              <a:solidFill>
                <a:srgbClr val="25252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Server Collation: The Short Version</a:t>
            </a:r>
            <a:endParaRPr/>
          </a:p>
        </p:txBody>
      </p:sp>
      <p:sp>
        <p:nvSpPr>
          <p:cNvPr id="283" name="Google Shape;283;p4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You’re default collation is probably Latin_General_CI_AI: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CI = Case Insensitive, AI = Accent Mark Insensitive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Lopez == LOPEZ == </a:t>
            </a:r>
            <a:r>
              <a:rPr lang="en"/>
              <a:t>Lòpez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You’re encrypted columns are going to have to be changed to Latin_General_BIN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Sorting is based on the unicode character numbers of the letters.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Lopez &lt;&gt; LOPEZ &lt;&gt; Lòpez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collation for Americans (8 bit)</a:t>
            </a:r>
            <a:endParaRPr/>
          </a:p>
        </p:txBody>
      </p:sp>
      <p:sp>
        <p:nvSpPr>
          <p:cNvPr id="289" name="Google Shape;289;p44"/>
          <p:cNvSpPr txBox="1"/>
          <p:nvPr>
            <p:ph idx="1" type="body"/>
          </p:nvPr>
        </p:nvSpPr>
        <p:spPr>
          <a:xfrm>
            <a:off x="457200" y="1200150"/>
            <a:ext cx="5791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Characters sorted by ASCII Value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 (0x4B) comes before j(0x6A)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Foreign accent marks come after stuff on the ASCII table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july 4 america GIF" id="290" name="Google Shape;29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471300"/>
            <a:ext cx="2590800" cy="2083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solidFill>
            <a:srgbClr val="0000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FFF"/>
                </a:solidFill>
              </a:rPr>
              <a:t>Binary collation for NATO </a:t>
            </a:r>
            <a:r>
              <a:rPr lang="en" sz="3400">
                <a:solidFill>
                  <a:schemeClr val="lt1"/>
                </a:solidFill>
              </a:rPr>
              <a:t>ALLIES </a:t>
            </a:r>
            <a:r>
              <a:rPr lang="en">
                <a:solidFill>
                  <a:schemeClr val="lt1"/>
                </a:solidFill>
              </a:rPr>
              <a:t>(16 bit)</a:t>
            </a:r>
            <a:endParaRPr sz="3400">
              <a:solidFill>
                <a:schemeClr val="lt1"/>
              </a:solidFill>
            </a:endParaRPr>
          </a:p>
        </p:txBody>
      </p:sp>
      <p:sp>
        <p:nvSpPr>
          <p:cNvPr id="296" name="Google Shape;296;p45"/>
          <p:cNvSpPr txBox="1"/>
          <p:nvPr>
            <p:ph idx="1" type="body"/>
          </p:nvPr>
        </p:nvSpPr>
        <p:spPr>
          <a:xfrm>
            <a:off x="457200" y="1200150"/>
            <a:ext cx="5791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N((VAR)?CHAR|TEXT) columns i.e UTF-16</a:t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ASCII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European Accent Marks, Arabic, Hebrew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Indic, Thai, certain symbols (e.g euro), Chinese, Japanese, Korean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Private Use Area #1 (Emoticons??)</a:t>
            </a:r>
            <a:endParaRPr sz="2400"/>
          </a:p>
        </p:txBody>
      </p:sp>
      <p:pic>
        <p:nvPicPr>
          <p:cNvPr id="297" name="Google Shape;29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1450" y="2300950"/>
            <a:ext cx="2624900" cy="262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Collation Trivia Time!</a:t>
            </a:r>
            <a:endParaRPr/>
          </a:p>
        </p:txBody>
      </p:sp>
      <p:sp>
        <p:nvSpPr>
          <p:cNvPr id="303" name="Google Shape;303;p4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What US county name can’t be encoded in the original 128 character ASCII table?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Answer</a:t>
            </a:r>
            <a:endParaRPr/>
          </a:p>
        </p:txBody>
      </p:sp>
      <p:sp>
        <p:nvSpPr>
          <p:cNvPr id="309" name="Google Shape;309;p4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Doña Ana, New Mexico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Collation conclusions</a:t>
            </a:r>
            <a:endParaRPr/>
          </a:p>
        </p:txBody>
      </p:sp>
      <p:sp>
        <p:nvSpPr>
          <p:cNvPr id="315" name="Google Shape;315;p4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don’t gain or lose anything encoding wise with binary collation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Your do lose case and accent mark insensitivity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Why are you sorting on this data? (Maybe medical stuff??)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Migrating Existing Data</a:t>
            </a:r>
            <a:endParaRPr/>
          </a:p>
        </p:txBody>
      </p:sp>
      <p:sp>
        <p:nvSpPr>
          <p:cNvPr id="321" name="Google Shape;321;p4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need to create/replace tables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Set-SqlColumnEncryption cmdlet hides this fact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SSMS, sqlcmd and Azure Data Studio</a:t>
            </a:r>
            <a:endParaRPr/>
          </a:p>
        </p:txBody>
      </p:sp>
      <p:pic>
        <p:nvPicPr>
          <p:cNvPr id="327" name="Google Shape;32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764476" cy="307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SSMS Setup</a:t>
            </a:r>
            <a:endParaRPr/>
          </a:p>
        </p:txBody>
      </p:sp>
      <p:pic>
        <p:nvPicPr>
          <p:cNvPr id="333" name="Google Shape;33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5778"/>
            <a:ext cx="3463131" cy="3775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9881" y="1215778"/>
            <a:ext cx="3463131" cy="3775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isn’t Always Encrypted?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Encryption for the entire TDS stream.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Encryption between the browser and web server.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SSMS Setup</a:t>
            </a:r>
            <a:endParaRPr/>
          </a:p>
        </p:txBody>
      </p:sp>
      <p:pic>
        <p:nvPicPr>
          <p:cNvPr id="340" name="Google Shape;34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5778"/>
            <a:ext cx="6324791" cy="3775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Azure Data Studio</a:t>
            </a:r>
            <a:endParaRPr/>
          </a:p>
        </p:txBody>
      </p:sp>
      <p:pic>
        <p:nvPicPr>
          <p:cNvPr id="346" name="Google Shape;34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56050"/>
            <a:ext cx="2628525" cy="38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2625" y="1056050"/>
            <a:ext cx="2674629" cy="382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SQLCMD.EXE</a:t>
            </a:r>
            <a:endParaRPr/>
          </a:p>
        </p:txBody>
      </p:sp>
      <p:sp>
        <p:nvSpPr>
          <p:cNvPr id="353" name="Google Shape;353;p5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-g (lowercase g)</a:t>
            </a:r>
            <a:endParaRPr/>
          </a:p>
        </p:txBody>
      </p:sp>
      <p:pic>
        <p:nvPicPr>
          <p:cNvPr id="354" name="Google Shape;35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0875" y="0"/>
            <a:ext cx="6283124" cy="389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iphy.gif" id="359" name="Google Shape;35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7900"/>
            <a:ext cx="9144000" cy="406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5"/>
          <p:cNvSpPr txBox="1"/>
          <p:nvPr>
            <p:ph type="title"/>
          </p:nvPr>
        </p:nvSpPr>
        <p:spPr>
          <a:xfrm>
            <a:off x="0" y="3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PowerShell Notebook Demo</a:t>
            </a:r>
            <a:endParaRPr sz="480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coming</a:t>
            </a:r>
            <a:endParaRPr/>
          </a:p>
        </p:txBody>
      </p:sp>
      <p:sp>
        <p:nvSpPr>
          <p:cNvPr id="366" name="Google Shape;366;p56"/>
          <p:cNvSpPr txBox="1"/>
          <p:nvPr/>
        </p:nvSpPr>
        <p:spPr>
          <a:xfrm>
            <a:off x="667750" y="1638375"/>
            <a:ext cx="62535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zippy1981@gmail.com</a:t>
            </a:r>
            <a:r>
              <a:rPr lang="en" sz="1800"/>
              <a:t> or @zippy1981 on twitter if you have questions or feedback.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Fill out your evaluation forms.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Code Sample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https://github.com/sqlcollaborative/AlwaysEncryptedSample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lwaysEncrypted Network Diagram - New Page.png" id="113" name="Google Shape;113;p17"/>
          <p:cNvPicPr preferRelativeResize="0"/>
          <p:nvPr/>
        </p:nvPicPr>
        <p:blipFill rotWithShape="1">
          <a:blip r:embed="rId4">
            <a:alphaModFix/>
          </a:blip>
          <a:srcRect b="26516" l="51369" r="17078" t="43141"/>
          <a:stretch/>
        </p:blipFill>
        <p:spPr>
          <a:xfrm>
            <a:off x="3189375" y="1370825"/>
            <a:ext cx="4004502" cy="2975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/>
          <p:nvPr/>
        </p:nvSpPr>
        <p:spPr>
          <a:xfrm>
            <a:off x="7193875" y="1628575"/>
            <a:ext cx="1218600" cy="22848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Always Encrypted Database</a:t>
            </a:r>
            <a:endParaRPr/>
          </a:p>
        </p:txBody>
      </p:sp>
      <p:pic>
        <p:nvPicPr>
          <p:cNvPr descr="giphy.gif" id="115" name="Google Shape;11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" y="2097325"/>
            <a:ext cx="2884575" cy="162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/>
        </p:nvSpPr>
        <p:spPr>
          <a:xfrm>
            <a:off x="3690675" y="3819550"/>
            <a:ext cx="15114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Switch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lwaysEncrypted Network Diagram - New Page.png" id="121" name="Google Shape;1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853" y="0"/>
            <a:ext cx="665629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Always Encrypted is encrypted in more places than TDE, but not the whole chain.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457200" y="205974"/>
            <a:ext cx="82296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Always Encrypted require?</a:t>
            </a:r>
            <a:endParaRPr/>
          </a:p>
        </p:txBody>
      </p:sp>
      <p:sp>
        <p:nvSpPr>
          <p:cNvPr id="133" name="Google Shape;133;p20"/>
          <p:cNvSpPr txBox="1"/>
          <p:nvPr>
            <p:ph idx="1" type="body"/>
          </p:nvPr>
        </p:nvSpPr>
        <p:spPr>
          <a:xfrm>
            <a:off x="457200" y="1313575"/>
            <a:ext cx="8229600" cy="3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Driver support in the application.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u="sng"/>
              <a:t>Self Signed</a:t>
            </a:r>
            <a:r>
              <a:rPr lang="en"/>
              <a:t> Certificates to be generated.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Column Master Key (CMK) meta data object in SQL Server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encrypted key of the key generated.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The connection string key/value pair </a:t>
            </a:r>
            <a:r>
              <a:rPr lang="en">
                <a:solidFill>
                  <a:srgbClr val="980000"/>
                </a:solidFill>
              </a:rPr>
              <a:t>Column Encryption Setting=enabled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Drivers</a:t>
            </a:r>
            <a:endParaRPr/>
          </a:p>
        </p:txBody>
      </p:sp>
      <p:graphicFrame>
        <p:nvGraphicFramePr>
          <p:cNvPr id="139" name="Google Shape;139;p21"/>
          <p:cNvGraphicFramePr/>
          <p:nvPr/>
        </p:nvGraphicFramePr>
        <p:xfrm>
          <a:off x="553500" y="12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{8AD337A9-50F4-4CFE-8A76-2D762D9E0348}</a:tableStyleId>
              </a:tblPr>
              <a:tblGrid>
                <a:gridCol w="1624400"/>
                <a:gridCol w="1624400"/>
                <a:gridCol w="1624400"/>
                <a:gridCol w="1624400"/>
                <a:gridCol w="1624400"/>
              </a:tblGrid>
              <a:tr h="65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ODBC (Windows and Linux)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System.Data.SqlClient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Java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FreeTDS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PHP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</a:tr>
              <a:tr h="2639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Microsoft ODBC Driver 13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.NET Framework 4.6+(4.6.1+ for key rotation and bulk copy)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.NET Core ODBC Driver or Microsoft.Data.SqlClient 1.0.19128.1 (Preview)+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Microsoft JDBC Driver 6.0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3"/>
                        </a:rPr>
                        <a:t>https://www.microsoft.com/en-us/download/details.aspx?id=11774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 response from the author on a feature request I made in 2016.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PHP 7.0+ PHP Sql Server Driver 5.2+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pic>
        <p:nvPicPr>
          <p:cNvPr id="140" name="Google Shape;14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500" y="2990100"/>
            <a:ext cx="1624400" cy="16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1100" y="2932575"/>
            <a:ext cx="1624400" cy="16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6700" y="2932575"/>
            <a:ext cx="1624400" cy="16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